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107" d="100"/>
          <a:sy n="107" d="100"/>
        </p:scale>
        <p:origin x="-210" y="5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B024CA-136B-5042-BDEF-EF5461EECC6D}" type="datetimeFigureOut">
              <a:rPr lang="en-US" smtClean="0"/>
              <a:t>12/6/2014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17CB16-D947-A649-8FAD-908E09FF4E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36426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>
                <a:latin typeface="Calibri" charset="0"/>
                <a:cs typeface="Times" charset="0"/>
              </a:rPr>
              <a:t>Participants seek </a:t>
            </a:r>
            <a:r>
              <a:rPr lang="en-US">
                <a:solidFill>
                  <a:srgbClr val="0000CC"/>
                </a:solidFill>
                <a:latin typeface="Calibri" charset="0"/>
                <a:cs typeface="Times" charset="0"/>
              </a:rPr>
              <a:t>deeper understanding</a:t>
            </a:r>
            <a:r>
              <a:rPr lang="en-US">
                <a:latin typeface="Calibri" charset="0"/>
                <a:cs typeface="Times" charset="0"/>
              </a:rPr>
              <a:t> of complex ideas through rigorously thoughtful </a:t>
            </a:r>
            <a:r>
              <a:rPr lang="en-US">
                <a:solidFill>
                  <a:srgbClr val="0000CC"/>
                </a:solidFill>
                <a:latin typeface="Calibri" charset="0"/>
                <a:cs typeface="Times" charset="0"/>
              </a:rPr>
              <a:t>dialogue</a:t>
            </a:r>
            <a:r>
              <a:rPr lang="en-US">
                <a:latin typeface="Calibri" charset="0"/>
                <a:cs typeface="Times" charset="0"/>
              </a:rPr>
              <a:t>, rather than by memorizing bits of information.</a:t>
            </a:r>
          </a:p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29280" indent="-280492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21969" indent="-224394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570756" indent="-224394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19544" indent="-224394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468331" indent="-22439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17119" indent="-22439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365906" indent="-22439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14694" indent="-22439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FD77377B-893F-C645-9803-ADD2D7E36EE3}" type="slidenum">
              <a:rPr lang="en-US"/>
              <a:pPr eaLnBrk="1" hangingPunct="1"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7510" indent="-227510">
              <a:buFontTx/>
              <a:buAutoNum type="arabicPeriod"/>
            </a:pPr>
            <a:r>
              <a:rPr lang="en-US">
                <a:latin typeface="Calibri" charset="0"/>
              </a:rPr>
              <a:t>Form Triads</a:t>
            </a:r>
          </a:p>
          <a:p>
            <a:pPr marL="227510" indent="-227510">
              <a:buFontTx/>
              <a:buAutoNum type="arabicPeriod"/>
            </a:pPr>
            <a:endParaRPr lang="en-US">
              <a:latin typeface="Calibri" charset="0"/>
            </a:endParaRPr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29280" indent="-280492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21969" indent="-224394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570756" indent="-224394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19544" indent="-224394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468331" indent="-22439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17119" indent="-22439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365906" indent="-22439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14694" indent="-22439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9BF8A26B-80A2-3945-95B4-D39834F1466D}" type="slidenum">
              <a:rPr lang="en-US"/>
              <a:pPr eaLnBrk="1" hangingPunct="1"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</a:endParaRPr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29280" indent="-280492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21969" indent="-224394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570756" indent="-224394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19544" indent="-224394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468331" indent="-22439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17119" indent="-22439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365906" indent="-22439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14694" indent="-22439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1E2C7F11-A4DA-D14A-8C3B-8155B68C5175}" type="slidenum">
              <a:rPr lang="en-US"/>
              <a:pPr eaLnBrk="1" hangingPunct="1"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</a:endParaRPr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29280" indent="-280492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21969" indent="-224394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570756" indent="-224394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19544" indent="-224394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468331" indent="-22439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17119" indent="-22439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365906" indent="-22439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14694" indent="-22439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B0240BE1-3534-934C-AF1F-D2F080D7CEB1}" type="slidenum">
              <a:rPr lang="en-US"/>
              <a:pPr eaLnBrk="1" hangingPunct="1"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>
                <a:latin typeface="Calibri" charset="0"/>
              </a:rPr>
              <a:t>The better the text (or topic), the better the socratic.</a:t>
            </a:r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29280" indent="-280492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21969" indent="-224394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570756" indent="-224394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19544" indent="-224394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468331" indent="-22439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17119" indent="-22439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365906" indent="-22439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14694" indent="-22439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8EE48F57-D0D1-184E-8376-C00304C546A4}" type="slidenum">
              <a:rPr lang="en-US"/>
              <a:pPr eaLnBrk="1" hangingPunct="1"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</a:endParaRPr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29280" indent="-280492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21969" indent="-224394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570756" indent="-224394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19544" indent="-224394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468331" indent="-22439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17119" indent="-22439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365906" indent="-22439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14694" indent="-22439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5AA6C59E-E760-3D4D-8D51-328DBF94D2E6}" type="slidenum">
              <a:rPr lang="en-US"/>
              <a:pPr eaLnBrk="1" hangingPunct="1"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</a:endParaRPr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29280" indent="-280492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21969" indent="-224394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570756" indent="-224394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19544" indent="-224394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468331" indent="-22439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17119" indent="-22439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365906" indent="-22439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14694" indent="-22439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10FA85CB-A5A6-DF4C-B41B-0024AA0D5642}" type="slidenum">
              <a:rPr lang="en-US"/>
              <a:pPr eaLnBrk="1" hangingPunct="1"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</a:endParaRPr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29280" indent="-280492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21969" indent="-224394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570756" indent="-224394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19544" indent="-224394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468331" indent="-22439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17119" indent="-22439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365906" indent="-22439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14694" indent="-22439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2B0758E5-81B5-F94C-9DF5-3E19D2226344}" type="slidenum">
              <a:rPr lang="en-US"/>
              <a:pPr eaLnBrk="1" hangingPunct="1"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</a:endParaRPr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29280" indent="-280492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21969" indent="-224394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570756" indent="-224394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19544" indent="-224394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468331" indent="-22439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17119" indent="-22439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365906" indent="-22439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14694" indent="-22439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765BBE1B-A345-6C48-B352-1168A0BAFBB9}" type="slidenum">
              <a:rPr lang="en-US"/>
              <a:pPr eaLnBrk="1" hangingPunct="1"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</a:endParaRPr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29280" indent="-280492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21969" indent="-224394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570756" indent="-224394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19544" indent="-224394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468331" indent="-22439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17119" indent="-22439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365906" indent="-22439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14694" indent="-22439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74B5186E-7F37-8C47-ACC9-93BD200EFE01}" type="slidenum">
              <a:rPr lang="en-US"/>
              <a:pPr eaLnBrk="1" hangingPunct="1"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4F150-A11C-3C4D-8E4A-7D251F5D8109}" type="datetimeFigureOut">
              <a:rPr lang="en-US" smtClean="0"/>
              <a:t>12/6/2014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39C59-700D-AB44-8C50-316EE79CDF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9187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4F150-A11C-3C4D-8E4A-7D251F5D8109}" type="datetimeFigureOut">
              <a:rPr lang="en-US" smtClean="0"/>
              <a:t>12/6/2014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39C59-700D-AB44-8C50-316EE79CDF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935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4F150-A11C-3C4D-8E4A-7D251F5D8109}" type="datetimeFigureOut">
              <a:rPr lang="en-US" smtClean="0"/>
              <a:t>12/6/2014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39C59-700D-AB44-8C50-316EE79CDF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4309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4F150-A11C-3C4D-8E4A-7D251F5D8109}" type="datetimeFigureOut">
              <a:rPr lang="en-US" smtClean="0"/>
              <a:t>12/6/2014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39C59-700D-AB44-8C50-316EE79CDF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6965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4F150-A11C-3C4D-8E4A-7D251F5D8109}" type="datetimeFigureOut">
              <a:rPr lang="en-US" smtClean="0"/>
              <a:t>12/6/2014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39C59-700D-AB44-8C50-316EE79CDF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2941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4F150-A11C-3C4D-8E4A-7D251F5D8109}" type="datetimeFigureOut">
              <a:rPr lang="en-US" smtClean="0"/>
              <a:t>12/6/2014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39C59-700D-AB44-8C50-316EE79CDF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4230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4F150-A11C-3C4D-8E4A-7D251F5D8109}" type="datetimeFigureOut">
              <a:rPr lang="en-US" smtClean="0"/>
              <a:t>12/6/2014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39C59-700D-AB44-8C50-316EE79CDF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2365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4F150-A11C-3C4D-8E4A-7D251F5D8109}" type="datetimeFigureOut">
              <a:rPr lang="en-US" smtClean="0"/>
              <a:t>12/6/2014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39C59-700D-AB44-8C50-316EE79CDF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222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4F150-A11C-3C4D-8E4A-7D251F5D8109}" type="datetimeFigureOut">
              <a:rPr lang="en-US" smtClean="0"/>
              <a:t>12/6/2014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39C59-700D-AB44-8C50-316EE79CDF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5645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4F150-A11C-3C4D-8E4A-7D251F5D8109}" type="datetimeFigureOut">
              <a:rPr lang="en-US" smtClean="0"/>
              <a:t>12/6/2014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39C59-700D-AB44-8C50-316EE79CDF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4840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4F150-A11C-3C4D-8E4A-7D251F5D8109}" type="datetimeFigureOut">
              <a:rPr lang="en-US" smtClean="0"/>
              <a:t>12/6/2014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39C59-700D-AB44-8C50-316EE79CDF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6786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F4F150-A11C-3C4D-8E4A-7D251F5D8109}" type="datetimeFigureOut">
              <a:rPr lang="en-US" smtClean="0"/>
              <a:t>12/6/2014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139C59-700D-AB44-8C50-316EE79CDF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7388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Socratic Seminar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2030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b="1">
                <a:latin typeface="Arial" charset="0"/>
                <a:cs typeface="Arial" charset="0"/>
              </a:rPr>
              <a:t>Format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5562600"/>
          </a:xfrm>
        </p:spPr>
        <p:txBody>
          <a:bodyPr/>
          <a:lstStyle/>
          <a:p>
            <a:pPr eaLnBrk="1" hangingPunct="1"/>
            <a:r>
              <a:rPr lang="en-US" sz="2800" b="1" dirty="0">
                <a:solidFill>
                  <a:srgbClr val="7030A0"/>
                </a:solidFill>
                <a:latin typeface="Arial" charset="0"/>
                <a:cs typeface="Arial" charset="0"/>
              </a:rPr>
              <a:t>Critically </a:t>
            </a:r>
            <a:r>
              <a:rPr lang="en-US" sz="2800" b="1" dirty="0" smtClean="0">
                <a:solidFill>
                  <a:srgbClr val="7030A0"/>
                </a:solidFill>
                <a:latin typeface="Arial" charset="0"/>
                <a:cs typeface="Arial" charset="0"/>
              </a:rPr>
              <a:t>read </a:t>
            </a:r>
            <a:r>
              <a:rPr lang="en-US" sz="2800" b="1" dirty="0">
                <a:solidFill>
                  <a:srgbClr val="7030A0"/>
                </a:solidFill>
                <a:latin typeface="Arial" charset="0"/>
                <a:cs typeface="Arial" charset="0"/>
              </a:rPr>
              <a:t>and </a:t>
            </a:r>
            <a:r>
              <a:rPr lang="en-US" sz="2800" b="1" dirty="0" smtClean="0">
                <a:solidFill>
                  <a:srgbClr val="7030A0"/>
                </a:solidFill>
                <a:latin typeface="Arial" charset="0"/>
                <a:cs typeface="Arial" charset="0"/>
              </a:rPr>
              <a:t>annotate an article.</a:t>
            </a:r>
            <a:endParaRPr lang="en-US" sz="2800" b="1" dirty="0">
              <a:solidFill>
                <a:srgbClr val="7030A0"/>
              </a:solidFill>
              <a:latin typeface="Arial" charset="0"/>
              <a:cs typeface="Arial" charset="0"/>
            </a:endParaRPr>
          </a:p>
          <a:p>
            <a:pPr eaLnBrk="1" hangingPunct="1"/>
            <a:r>
              <a:rPr lang="en-US" sz="2800" b="1" dirty="0" smtClean="0">
                <a:solidFill>
                  <a:srgbClr val="7030A0"/>
                </a:solidFill>
                <a:latin typeface="Arial" charset="0"/>
                <a:cs typeface="Arial" charset="0"/>
              </a:rPr>
              <a:t>Write </a:t>
            </a:r>
            <a:r>
              <a:rPr lang="en-US" sz="2800" b="1" dirty="0">
                <a:solidFill>
                  <a:srgbClr val="7030A0"/>
                </a:solidFill>
                <a:latin typeface="Arial" charset="0"/>
                <a:cs typeface="Arial" charset="0"/>
              </a:rPr>
              <a:t>3 higher level </a:t>
            </a:r>
            <a:r>
              <a:rPr lang="en-US" sz="2800" b="1" dirty="0" smtClean="0">
                <a:solidFill>
                  <a:srgbClr val="7030A0"/>
                </a:solidFill>
                <a:latin typeface="Arial" charset="0"/>
                <a:cs typeface="Arial" charset="0"/>
              </a:rPr>
              <a:t>questions based on observations and “wonderings.”</a:t>
            </a:r>
            <a:endParaRPr lang="en-US" sz="2800" b="1" dirty="0">
              <a:solidFill>
                <a:srgbClr val="7030A0"/>
              </a:solidFill>
              <a:latin typeface="Arial" charset="0"/>
              <a:cs typeface="Arial" charset="0"/>
            </a:endParaRPr>
          </a:p>
          <a:p>
            <a:pPr eaLnBrk="1" hangingPunct="1"/>
            <a:r>
              <a:rPr lang="en-US" sz="2800" b="1" dirty="0" smtClean="0">
                <a:solidFill>
                  <a:srgbClr val="7030A0"/>
                </a:solidFill>
                <a:latin typeface="Arial" charset="0"/>
                <a:cs typeface="Arial" charset="0"/>
              </a:rPr>
              <a:t>Socratic </a:t>
            </a:r>
            <a:r>
              <a:rPr lang="en-US" sz="2800" b="1" dirty="0">
                <a:solidFill>
                  <a:srgbClr val="7030A0"/>
                </a:solidFill>
                <a:latin typeface="Arial" charset="0"/>
                <a:cs typeface="Arial" charset="0"/>
              </a:rPr>
              <a:t>Seminar discussion. </a:t>
            </a:r>
            <a:endParaRPr lang="en-US" sz="2800" dirty="0">
              <a:latin typeface="Arial" charset="0"/>
              <a:cs typeface="Arial" charset="0"/>
            </a:endParaRPr>
          </a:p>
          <a:p>
            <a:pPr lvl="1" eaLnBrk="1" hangingPunct="1"/>
            <a:r>
              <a:rPr lang="en-US" sz="2400" i="1" dirty="0">
                <a:latin typeface="Arial" charset="0"/>
                <a:cs typeface="Arial" charset="0"/>
              </a:rPr>
              <a:t>Pilots are the only ones allowed to speak, copilots may write notes and pass them to the pilot to share. After your speak, allow 3 others to speak before you speak again. </a:t>
            </a:r>
          </a:p>
          <a:p>
            <a:pPr eaLnBrk="1" hangingPunct="1"/>
            <a:r>
              <a:rPr lang="en-US" sz="2800" b="1" dirty="0">
                <a:solidFill>
                  <a:srgbClr val="7030A0"/>
                </a:solidFill>
                <a:latin typeface="Arial" charset="0"/>
                <a:cs typeface="Arial" charset="0"/>
              </a:rPr>
              <a:t>Reflections</a:t>
            </a:r>
            <a:endParaRPr lang="en-US" sz="2800" dirty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5989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latin typeface="Arial" charset="0"/>
                <a:cs typeface="Arial" charset="0"/>
              </a:rPr>
              <a:t>Pilot/Co-Pilot Layout</a:t>
            </a:r>
          </a:p>
        </p:txBody>
      </p:sp>
      <p:pic>
        <p:nvPicPr>
          <p:cNvPr id="16387" name="Picture 12" descr="pilot copilot socratic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1219200"/>
            <a:ext cx="5638800" cy="5434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565675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b="1">
                <a:latin typeface="Arial" charset="0"/>
                <a:cs typeface="Times" charset="0"/>
              </a:rPr>
              <a:t>What is a Socratic Seminar?</a:t>
            </a:r>
          </a:p>
        </p:txBody>
      </p:sp>
      <p:pic>
        <p:nvPicPr>
          <p:cNvPr id="5123" name="Picture 7" descr="C:\Users\Julie O'Gea\AppData\Local\Microsoft\Windows\Temporary Internet Files\Content.IE5\JYIHJM7M\MC910221021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66800"/>
            <a:ext cx="4768850" cy="5561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4" name="Content Placeholder 7"/>
          <p:cNvSpPr>
            <a:spLocks noGrp="1"/>
          </p:cNvSpPr>
          <p:nvPr>
            <p:ph idx="1"/>
          </p:nvPr>
        </p:nvSpPr>
        <p:spPr>
          <a:xfrm>
            <a:off x="4419600" y="1447800"/>
            <a:ext cx="4267200" cy="4678363"/>
          </a:xfrm>
        </p:spPr>
        <p:txBody>
          <a:bodyPr/>
          <a:lstStyle/>
          <a:p>
            <a:r>
              <a:rPr lang="en-US">
                <a:latin typeface="Arial" charset="0"/>
                <a:cs typeface="Arial" charset="0"/>
              </a:rPr>
              <a:t>Organized Discussions</a:t>
            </a:r>
          </a:p>
          <a:p>
            <a:r>
              <a:rPr lang="en-US">
                <a:latin typeface="Arial" charset="0"/>
                <a:cs typeface="Arial" charset="0"/>
              </a:rPr>
              <a:t>Usually range from 25-50 minutes</a:t>
            </a:r>
          </a:p>
          <a:p>
            <a:r>
              <a:rPr lang="en-US">
                <a:latin typeface="Arial" charset="0"/>
                <a:cs typeface="Arial" charset="0"/>
              </a:rPr>
              <a:t>Creates </a:t>
            </a:r>
            <a:r>
              <a:rPr lang="en-US" u="sng">
                <a:latin typeface="Arial" charset="0"/>
                <a:cs typeface="Arial" charset="0"/>
              </a:rPr>
              <a:t>Dialogue</a:t>
            </a:r>
            <a:r>
              <a:rPr lang="en-US">
                <a:latin typeface="Arial" charset="0"/>
                <a:cs typeface="Arial" charset="0"/>
              </a:rPr>
              <a:t> as opposed to Debate.</a:t>
            </a:r>
          </a:p>
        </p:txBody>
      </p:sp>
    </p:spTree>
    <p:extLst>
      <p:ext uri="{BB962C8B-B14F-4D97-AF65-F5344CB8AC3E}">
        <p14:creationId xmlns:p14="http://schemas.microsoft.com/office/powerpoint/2010/main" val="1254887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latin typeface="Arial" charset="0"/>
                <a:cs typeface="Arial" charset="0"/>
              </a:rPr>
              <a:t>Dialogue versus Debate</a:t>
            </a:r>
          </a:p>
        </p:txBody>
      </p:sp>
      <p:sp>
        <p:nvSpPr>
          <p:cNvPr id="6147" name="Content Placeholder 4"/>
          <p:cNvSpPr>
            <a:spLocks noGrp="1"/>
          </p:cNvSpPr>
          <p:nvPr>
            <p:ph sz="half" idx="1"/>
          </p:nvPr>
        </p:nvSpPr>
        <p:spPr>
          <a:xfrm>
            <a:off x="4876800" y="1524000"/>
            <a:ext cx="3429000" cy="41021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>
                <a:latin typeface="Arial" charset="0"/>
                <a:cs typeface="Arial" charset="0"/>
              </a:rPr>
              <a:t> </a:t>
            </a:r>
            <a:r>
              <a:rPr lang="en-US" b="1">
                <a:latin typeface="Arial" charset="0"/>
                <a:cs typeface="Arial" charset="0"/>
              </a:rPr>
              <a:t>DEBATE</a:t>
            </a:r>
            <a:endParaRPr lang="en-US">
              <a:latin typeface="Arial" charset="0"/>
              <a:cs typeface="Arial" charset="0"/>
            </a:endParaRPr>
          </a:p>
          <a:p>
            <a:r>
              <a:rPr lang="en-US">
                <a:latin typeface="Arial" charset="0"/>
                <a:cs typeface="Arial" charset="0"/>
              </a:rPr>
              <a:t>Defend Thinking</a:t>
            </a:r>
          </a:p>
          <a:p>
            <a:r>
              <a:rPr lang="en-US">
                <a:latin typeface="Arial" charset="0"/>
                <a:cs typeface="Arial" charset="0"/>
              </a:rPr>
              <a:t>Search for weaknesses</a:t>
            </a:r>
          </a:p>
          <a:p>
            <a:r>
              <a:rPr lang="en-US">
                <a:latin typeface="Arial" charset="0"/>
                <a:cs typeface="Arial" charset="0"/>
              </a:rPr>
              <a:t>Rebuts contrary position</a:t>
            </a:r>
          </a:p>
          <a:p>
            <a:r>
              <a:rPr lang="en-US">
                <a:latin typeface="Arial" charset="0"/>
                <a:cs typeface="Arial" charset="0"/>
              </a:rPr>
              <a:t>Demands a conclusion</a:t>
            </a:r>
          </a:p>
        </p:txBody>
      </p:sp>
      <p:sp>
        <p:nvSpPr>
          <p:cNvPr id="6148" name="Content Placeholder 5"/>
          <p:cNvSpPr>
            <a:spLocks noGrp="1"/>
          </p:cNvSpPr>
          <p:nvPr>
            <p:ph sz="half" idx="2"/>
          </p:nvPr>
        </p:nvSpPr>
        <p:spPr>
          <a:xfrm>
            <a:off x="533400" y="1524000"/>
            <a:ext cx="3886200" cy="41021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b="1">
                <a:latin typeface="Arial" charset="0"/>
                <a:cs typeface="Arial" charset="0"/>
              </a:rPr>
              <a:t>DIALOGUE</a:t>
            </a:r>
          </a:p>
          <a:p>
            <a:r>
              <a:rPr lang="en-US">
                <a:latin typeface="Arial" charset="0"/>
                <a:cs typeface="Arial" charset="0"/>
              </a:rPr>
              <a:t>Improve thinking</a:t>
            </a:r>
          </a:p>
          <a:p>
            <a:r>
              <a:rPr lang="en-US">
                <a:latin typeface="Arial" charset="0"/>
                <a:cs typeface="Arial" charset="0"/>
              </a:rPr>
              <a:t>Temporary suspend own beliefs</a:t>
            </a:r>
          </a:p>
          <a:p>
            <a:r>
              <a:rPr lang="en-US">
                <a:latin typeface="Arial" charset="0"/>
                <a:cs typeface="Arial" charset="0"/>
              </a:rPr>
              <a:t>Respects others and cooperates</a:t>
            </a:r>
          </a:p>
          <a:p>
            <a:r>
              <a:rPr lang="en-US">
                <a:latin typeface="Arial" charset="0"/>
                <a:cs typeface="Arial" charset="0"/>
              </a:rPr>
              <a:t>Remains open-ended</a:t>
            </a:r>
          </a:p>
        </p:txBody>
      </p:sp>
      <p:pic>
        <p:nvPicPr>
          <p:cNvPr id="6149" name="Picture 2" descr="C:\Users\Julie O'Gea\AppData\Local\Microsoft\Windows\Temporary Internet Files\Content.IE5\N4NXXK0U\MC900056954[1].wm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4800600"/>
            <a:ext cx="1981200" cy="168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0" name="Picture 3" descr="C:\Users\Julie O'Gea\AppData\Local\Microsoft\Windows\Temporary Internet Files\Content.IE5\JYIHJM7M\MC900285466[1].wm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5105400"/>
            <a:ext cx="1409700" cy="140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5669432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latin typeface="Arial" charset="0"/>
                <a:cs typeface="Arial" charset="0"/>
              </a:rPr>
              <a:t>Four Essential Elements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4294967295"/>
          </p:nvPr>
        </p:nvSpPr>
        <p:spPr>
          <a:xfrm>
            <a:off x="571500" y="1630363"/>
            <a:ext cx="7705725" cy="4389437"/>
          </a:xfrm>
        </p:spPr>
        <p:txBody>
          <a:bodyPr/>
          <a:lstStyle/>
          <a:p>
            <a:pPr marL="742950" indent="-742950">
              <a:buFont typeface="Wingdings 2" charset="0"/>
              <a:buAutoNum type="arabicPeriod"/>
            </a:pPr>
            <a:r>
              <a:rPr lang="en-US">
                <a:latin typeface="Arial" charset="0"/>
                <a:cs typeface="Arial" charset="0"/>
              </a:rPr>
              <a:t>The Text	(Video Clip, piece of music, work of art)</a:t>
            </a:r>
          </a:p>
          <a:p>
            <a:pPr marL="742950" indent="-742950">
              <a:buFont typeface="Wingdings 2" charset="0"/>
              <a:buAutoNum type="arabicPeriod"/>
            </a:pPr>
            <a:r>
              <a:rPr lang="en-US">
                <a:latin typeface="Arial" charset="0"/>
                <a:cs typeface="Arial" charset="0"/>
              </a:rPr>
              <a:t>Higher Level Questions  </a:t>
            </a:r>
          </a:p>
          <a:p>
            <a:pPr marL="742950" indent="-742950">
              <a:buFont typeface="Wingdings 2" charset="0"/>
              <a:buAutoNum type="arabicPeriod"/>
            </a:pPr>
            <a:r>
              <a:rPr lang="en-US">
                <a:latin typeface="Arial" charset="0"/>
                <a:cs typeface="Arial" charset="0"/>
              </a:rPr>
              <a:t>Socratic Leader</a:t>
            </a:r>
          </a:p>
          <a:p>
            <a:pPr marL="742950" indent="-742950">
              <a:buFont typeface="Wingdings 2" charset="0"/>
              <a:buAutoNum type="arabicPeriod"/>
            </a:pPr>
            <a:r>
              <a:rPr lang="en-US">
                <a:latin typeface="Arial" charset="0"/>
                <a:cs typeface="Arial" charset="0"/>
              </a:rPr>
              <a:t>Participants </a:t>
            </a:r>
          </a:p>
          <a:p>
            <a:pPr marL="742950" indent="-742950">
              <a:buFont typeface="Wingdings 2" charset="0"/>
              <a:buNone/>
            </a:pPr>
            <a:endParaRPr lang="en-US" sz="3600">
              <a:latin typeface="Arial" charset="0"/>
              <a:cs typeface="Arial" charset="0"/>
            </a:endParaRPr>
          </a:p>
        </p:txBody>
      </p:sp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5763" y="3810000"/>
            <a:ext cx="3678237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636294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latin typeface="Arial" charset="0"/>
                <a:cs typeface="Arial" charset="0"/>
              </a:rPr>
              <a:t>The Text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  <a:cs typeface="Arial" charset="0"/>
              </a:rPr>
              <a:t>Video Clip (Media)</a:t>
            </a:r>
          </a:p>
          <a:p>
            <a:r>
              <a:rPr lang="en-US">
                <a:latin typeface="Arial" charset="0"/>
                <a:cs typeface="Arial" charset="0"/>
              </a:rPr>
              <a:t>Piece of Music</a:t>
            </a:r>
          </a:p>
          <a:p>
            <a:r>
              <a:rPr lang="en-US">
                <a:latin typeface="Arial" charset="0"/>
                <a:cs typeface="Arial" charset="0"/>
              </a:rPr>
              <a:t>Work of Art</a:t>
            </a:r>
          </a:p>
          <a:p>
            <a:r>
              <a:rPr lang="en-US">
                <a:latin typeface="Arial" charset="0"/>
                <a:cs typeface="Arial" charset="0"/>
              </a:rPr>
              <a:t>Current Event</a:t>
            </a:r>
          </a:p>
          <a:p>
            <a:r>
              <a:rPr lang="en-US">
                <a:latin typeface="Arial" charset="0"/>
                <a:cs typeface="Arial" charset="0"/>
              </a:rPr>
              <a:t>Article/Book/Short Story</a:t>
            </a:r>
          </a:p>
        </p:txBody>
      </p:sp>
      <p:pic>
        <p:nvPicPr>
          <p:cNvPr id="8196" name="Picture 2" descr="C:\Program Files (x86)\Microsoft Office\MEDIA\CAGCAT10\j0217698.wm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3757613"/>
            <a:ext cx="2509838" cy="2432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3713115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latin typeface="Arial" charset="0"/>
                <a:cs typeface="Arial" charset="0"/>
              </a:rPr>
              <a:t>Socratic Leaders</a:t>
            </a:r>
          </a:p>
        </p:txBody>
      </p:sp>
      <p:sp>
        <p:nvSpPr>
          <p:cNvPr id="9219" name="Content Placeholder 4"/>
          <p:cNvSpPr>
            <a:spLocks noGrp="1"/>
          </p:cNvSpPr>
          <p:nvPr>
            <p:ph idx="1"/>
          </p:nvPr>
        </p:nvSpPr>
        <p:spPr>
          <a:xfrm>
            <a:off x="571500" y="1677988"/>
            <a:ext cx="8001000" cy="4610100"/>
          </a:xfrm>
        </p:spPr>
        <p:txBody>
          <a:bodyPr/>
          <a:lstStyle/>
          <a:p>
            <a:r>
              <a:rPr lang="en-US" sz="3600">
                <a:latin typeface="Arial" charset="0"/>
                <a:cs typeface="Arial" charset="0"/>
              </a:rPr>
              <a:t>Help clarify positions/define topic</a:t>
            </a:r>
          </a:p>
          <a:p>
            <a:r>
              <a:rPr lang="en-US" sz="3600">
                <a:latin typeface="Arial" charset="0"/>
                <a:cs typeface="Arial" charset="0"/>
              </a:rPr>
              <a:t>Encourage shy class members to participate</a:t>
            </a:r>
          </a:p>
          <a:p>
            <a:r>
              <a:rPr lang="en-US" sz="3600">
                <a:latin typeface="Arial" charset="0"/>
                <a:cs typeface="Arial" charset="0"/>
              </a:rPr>
              <a:t>Restrain vocal or over eager class members</a:t>
            </a:r>
          </a:p>
          <a:p>
            <a:r>
              <a:rPr lang="en-US" sz="3600">
                <a:latin typeface="Arial" charset="0"/>
                <a:cs typeface="Arial" charset="0"/>
              </a:rPr>
              <a:t>Encourage patience</a:t>
            </a:r>
          </a:p>
        </p:txBody>
      </p:sp>
      <p:pic>
        <p:nvPicPr>
          <p:cNvPr id="9220" name="Picture 2" descr="C:\Users\Julie O'Gea\AppData\Local\Microsoft\Windows\Temporary Internet Files\Content.IE5\JYIHJM7M\MM900303457[1]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457200"/>
            <a:ext cx="1295400" cy="877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8183354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latin typeface="Arial" charset="0"/>
                <a:cs typeface="Arial" charset="0"/>
              </a:rPr>
              <a:t>Participants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>
                <a:latin typeface="Arial" charset="0"/>
                <a:cs typeface="Arial" charset="0"/>
              </a:rPr>
              <a:t>Share ideas and examples</a:t>
            </a:r>
          </a:p>
          <a:p>
            <a:r>
              <a:rPr lang="en-US" sz="3600">
                <a:latin typeface="Arial" charset="0"/>
                <a:cs typeface="Arial" charset="0"/>
              </a:rPr>
              <a:t>Respond to their peers</a:t>
            </a:r>
          </a:p>
          <a:p>
            <a:r>
              <a:rPr lang="en-US" sz="3600">
                <a:latin typeface="Arial" charset="0"/>
                <a:cs typeface="Arial" charset="0"/>
              </a:rPr>
              <a:t>Pose questions</a:t>
            </a:r>
          </a:p>
          <a:p>
            <a:r>
              <a:rPr lang="en-US" sz="3600">
                <a:latin typeface="Arial" charset="0"/>
                <a:cs typeface="Arial" charset="0"/>
              </a:rPr>
              <a:t>Listen actively</a:t>
            </a:r>
          </a:p>
          <a:p>
            <a:r>
              <a:rPr lang="en-US" sz="3600">
                <a:latin typeface="Arial" charset="0"/>
                <a:cs typeface="Arial" charset="0"/>
              </a:rPr>
              <a:t>Refer to text</a:t>
            </a:r>
          </a:p>
          <a:p>
            <a:endParaRPr lang="en-US" sz="3600">
              <a:latin typeface="Arial" charset="0"/>
              <a:cs typeface="Arial" charset="0"/>
            </a:endParaRPr>
          </a:p>
        </p:txBody>
      </p:sp>
      <p:pic>
        <p:nvPicPr>
          <p:cNvPr id="10244" name="Picture 4" descr="C:\Users\Julie O'Gea\AppData\Local\Microsoft\Windows\Temporary Internet Files\Content.IE5\N4NXXK0U\MC900289953[1].wm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3200400"/>
            <a:ext cx="3492500" cy="2562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3443607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DFDFB"/>
              </a:clrFrom>
              <a:clrTo>
                <a:srgbClr val="FDFDF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228600"/>
            <a:ext cx="2676525" cy="2665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b="1">
                <a:latin typeface="Arial" charset="0"/>
                <a:cs typeface="Times" charset="0"/>
              </a:rPr>
              <a:t>The Guidelines for Effective Dialogue</a:t>
            </a:r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24400"/>
          </a:xfrm>
        </p:spPr>
        <p:txBody>
          <a:bodyPr/>
          <a:lstStyle/>
          <a:p>
            <a:pPr eaLnBrk="1" hangingPunct="1"/>
            <a:r>
              <a:rPr lang="en-US">
                <a:latin typeface="Arial" charset="0"/>
                <a:cs typeface="Times" charset="0"/>
              </a:rPr>
              <a:t>Listen carefully</a:t>
            </a:r>
          </a:p>
          <a:p>
            <a:pPr eaLnBrk="1" hangingPunct="1"/>
            <a:r>
              <a:rPr lang="en-US">
                <a:latin typeface="Arial" charset="0"/>
                <a:cs typeface="Times" charset="0"/>
              </a:rPr>
              <a:t>Speak clearly - one person at a time</a:t>
            </a:r>
          </a:p>
          <a:p>
            <a:pPr eaLnBrk="1" hangingPunct="1"/>
            <a:r>
              <a:rPr lang="en-US">
                <a:latin typeface="Arial" charset="0"/>
                <a:cs typeface="Times" charset="0"/>
              </a:rPr>
              <a:t>Participate openly</a:t>
            </a:r>
          </a:p>
          <a:p>
            <a:pPr eaLnBrk="1" hangingPunct="1"/>
            <a:r>
              <a:rPr lang="en-US">
                <a:latin typeface="Arial" charset="0"/>
                <a:cs typeface="Times" charset="0"/>
              </a:rPr>
              <a:t>Value others opinions, but refer to text to support your position</a:t>
            </a:r>
          </a:p>
          <a:p>
            <a:pPr eaLnBrk="1" hangingPunct="1"/>
            <a:r>
              <a:rPr lang="en-US">
                <a:latin typeface="Arial" charset="0"/>
                <a:cs typeface="Times" charset="0"/>
              </a:rPr>
              <a:t>Avoid side conversations</a:t>
            </a:r>
          </a:p>
          <a:p>
            <a:pPr eaLnBrk="1" hangingPunct="1"/>
            <a:r>
              <a:rPr lang="en-US">
                <a:latin typeface="Arial" charset="0"/>
                <a:cs typeface="Times" charset="0"/>
              </a:rPr>
              <a:t>Give others your respect - accept answers without judgment</a:t>
            </a:r>
          </a:p>
        </p:txBody>
      </p:sp>
    </p:spTree>
    <p:extLst>
      <p:ext uri="{BB962C8B-B14F-4D97-AF65-F5344CB8AC3E}">
        <p14:creationId xmlns:p14="http://schemas.microsoft.com/office/powerpoint/2010/main" val="38428846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457200"/>
            <a:ext cx="7772400" cy="147002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6600" dirty="0">
                <a:latin typeface="Arial" charset="0"/>
                <a:cs typeface="Arial" charset="0"/>
              </a:rPr>
              <a:t>Socratic Seminar </a:t>
            </a:r>
            <a:r>
              <a:rPr lang="en-US" sz="6600" dirty="0" smtClean="0">
                <a:latin typeface="Arial" charset="0"/>
                <a:cs typeface="Arial" charset="0"/>
              </a:rPr>
              <a:t/>
            </a:r>
            <a:br>
              <a:rPr lang="en-US" sz="6600" dirty="0" smtClean="0">
                <a:latin typeface="Arial" charset="0"/>
                <a:cs typeface="Arial" charset="0"/>
              </a:rPr>
            </a:br>
            <a:r>
              <a:rPr lang="en-US" sz="6600" dirty="0" smtClean="0">
                <a:latin typeface="Arial" charset="0"/>
                <a:cs typeface="Arial" charset="0"/>
              </a:rPr>
              <a:t>Pilot</a:t>
            </a:r>
            <a:r>
              <a:rPr lang="en-US" sz="6600" dirty="0">
                <a:latin typeface="Arial" charset="0"/>
                <a:cs typeface="Arial" charset="0"/>
              </a:rPr>
              <a:t>/Copilot </a:t>
            </a:r>
          </a:p>
        </p:txBody>
      </p:sp>
      <p:pic>
        <p:nvPicPr>
          <p:cNvPr id="15363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2895600"/>
            <a:ext cx="5162550" cy="340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056086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261</Words>
  <Application>Microsoft Office PowerPoint</Application>
  <PresentationFormat>On-screen Show (4:3)</PresentationFormat>
  <Paragraphs>66</Paragraphs>
  <Slides>11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Socratic Seminar</vt:lpstr>
      <vt:lpstr>What is a Socratic Seminar?</vt:lpstr>
      <vt:lpstr>Dialogue versus Debate</vt:lpstr>
      <vt:lpstr>Four Essential Elements</vt:lpstr>
      <vt:lpstr>The Text</vt:lpstr>
      <vt:lpstr>Socratic Leaders</vt:lpstr>
      <vt:lpstr>Participants</vt:lpstr>
      <vt:lpstr>The Guidelines for Effective Dialogue</vt:lpstr>
      <vt:lpstr>Socratic Seminar  Pilot/Copilot </vt:lpstr>
      <vt:lpstr>Format</vt:lpstr>
      <vt:lpstr>Pilot/Co-Pilot Layout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Socratic Seminar</dc:title>
  <dc:creator>Michael &amp; Julie O'Gea</dc:creator>
  <cp:lastModifiedBy>Erin Fry</cp:lastModifiedBy>
  <cp:revision>2</cp:revision>
  <dcterms:created xsi:type="dcterms:W3CDTF">2012-11-05T03:42:40Z</dcterms:created>
  <dcterms:modified xsi:type="dcterms:W3CDTF">2014-12-07T01:52:15Z</dcterms:modified>
</cp:coreProperties>
</file>